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handoutMasterIdLst>
    <p:handoutMasterId r:id="rId10"/>
  </p:handoutMasterIdLst>
  <p:sldIdLst>
    <p:sldId id="256" r:id="rId2"/>
    <p:sldId id="307" r:id="rId3"/>
    <p:sldId id="308" r:id="rId4"/>
    <p:sldId id="305" r:id="rId5"/>
    <p:sldId id="306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63" y="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C93F-7A9D-4D46-8AA0-D1F704876821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4F3EC-83EC-994C-9AEF-3C0BD04855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83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4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77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199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40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77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8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3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1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6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6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4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571D-BB00-B348-A0D9-521DB648F0BD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6B7B10-70F9-344D-A33B-3F2463E61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ritannica.com/biography/C-S-Lewi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5" y="152400"/>
            <a:ext cx="7851648" cy="190500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/>
              <a:t>Mere Christianity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Facilitator: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David </a:t>
            </a:r>
            <a:r>
              <a:rPr lang="en-US" sz="3200" dirty="0" smtClean="0">
                <a:solidFill>
                  <a:schemeClr val="tx1"/>
                </a:solidFill>
              </a:rPr>
              <a:t>W. Brzezinski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539" y="6150733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i="1" dirty="0" smtClean="0"/>
              <a:t>Mere Christianity </a:t>
            </a:r>
            <a:r>
              <a:rPr lang="en-US" dirty="0" smtClean="0"/>
              <a:t>is authored by C.S. Lewis </a:t>
            </a:r>
          </a:p>
          <a:p>
            <a:pPr algn="ctr"/>
            <a:r>
              <a:rPr lang="en-US" dirty="0" smtClean="0"/>
              <a:t>Image: </a:t>
            </a:r>
            <a:r>
              <a:rPr lang="en-US" dirty="0">
                <a:hlinkClick r:id="rId2"/>
              </a:rPr>
              <a:t>https://www.britannica.com/biography/C-S-Lewis</a:t>
            </a:r>
            <a:endParaRPr lang="en-US" dirty="0"/>
          </a:p>
        </p:txBody>
      </p:sp>
      <p:pic>
        <p:nvPicPr>
          <p:cNvPr id="1026" name="Picture 2" descr="https://cdn.britannica.com/24/82724-050-A1F9D0B9/CS-Lew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39" y="2209800"/>
            <a:ext cx="5410200" cy="384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Introductions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5486400"/>
          </a:xfrm>
        </p:spPr>
        <p:txBody>
          <a:bodyPr>
            <a:normAutofit/>
          </a:bodyPr>
          <a:lstStyle/>
          <a:p>
            <a:pPr lvl="0" hangingPunct="0"/>
            <a:r>
              <a:rPr lang="en-US" sz="2000" dirty="0" smtClean="0"/>
              <a:t>Facilitator:</a:t>
            </a:r>
          </a:p>
          <a:p>
            <a:pPr lvl="1" hangingPunct="0"/>
            <a:r>
              <a:rPr lang="en-US" sz="1800" dirty="0" smtClean="0"/>
              <a:t>Dave Brzezinski</a:t>
            </a:r>
          </a:p>
          <a:p>
            <a:pPr lvl="2" hangingPunct="0"/>
            <a:r>
              <a:rPr lang="en-US" sz="1600" dirty="0" smtClean="0"/>
              <a:t>Follower of Jesus made in God’s image continually being sanctified</a:t>
            </a:r>
          </a:p>
          <a:p>
            <a:pPr lvl="2" hangingPunct="0"/>
            <a:r>
              <a:rPr lang="en-US" sz="1600" dirty="0" smtClean="0"/>
              <a:t>Married to Erin Brzezinski with two children (Caleb 17 and Faith 14)</a:t>
            </a:r>
          </a:p>
          <a:p>
            <a:pPr lvl="2" hangingPunct="0"/>
            <a:r>
              <a:rPr lang="en-US" sz="1600" dirty="0" smtClean="0"/>
              <a:t>Elder and Coordinator Of Discipleship and Adult Education at GBC</a:t>
            </a:r>
          </a:p>
          <a:p>
            <a:pPr lvl="2" hangingPunct="0"/>
            <a:r>
              <a:rPr lang="en-US" sz="1600" dirty="0" smtClean="0"/>
              <a:t>Faculty at University of Michigan School of Medicine, AT Still University, Moody Theological Seminary (Christian Ethics)</a:t>
            </a:r>
          </a:p>
          <a:p>
            <a:pPr lvl="2" hangingPunct="0"/>
            <a:r>
              <a:rPr lang="en-US" sz="1600" dirty="0" smtClean="0"/>
              <a:t>Training: biomedical sciences (Hope College, University of Michigan Medical School) and theology (Moody Theological Seminary)</a:t>
            </a:r>
            <a:endParaRPr lang="en-US" sz="1600" dirty="0" smtClean="0"/>
          </a:p>
          <a:p>
            <a:pPr lvl="0" hangingPunct="0"/>
            <a:r>
              <a:rPr lang="en-US" sz="2000" dirty="0" smtClean="0"/>
              <a:t>Class:</a:t>
            </a:r>
            <a:endParaRPr lang="en-US" sz="1200" dirty="0"/>
          </a:p>
          <a:p>
            <a:pPr lvl="1" hangingPunct="0"/>
            <a:r>
              <a:rPr lang="en-US" sz="1800" dirty="0" smtClean="0"/>
              <a:t>Introductions!</a:t>
            </a:r>
          </a:p>
          <a:p>
            <a:pPr lvl="2" hangingPunct="0"/>
            <a:r>
              <a:rPr lang="en-US" sz="1600" dirty="0" smtClean="0"/>
              <a:t>Tell us about yourself.</a:t>
            </a:r>
          </a:p>
          <a:p>
            <a:pPr lvl="2" hangingPunct="0"/>
            <a:r>
              <a:rPr lang="en-US" sz="1600" dirty="0" smtClean="0"/>
              <a:t>What is your favorite homemade and/or prepackaged snack?</a:t>
            </a:r>
          </a:p>
        </p:txBody>
      </p:sp>
    </p:spTree>
    <p:extLst>
      <p:ext uri="{BB962C8B-B14F-4D97-AF65-F5344CB8AC3E}">
        <p14:creationId xmlns:p14="http://schemas.microsoft.com/office/powerpoint/2010/main" val="13101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Favorite Snacks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01" y="626505"/>
            <a:ext cx="8610600" cy="6096000"/>
          </a:xfrm>
        </p:spPr>
        <p:txBody>
          <a:bodyPr>
            <a:normAutofit/>
          </a:bodyPr>
          <a:lstStyle/>
          <a:p>
            <a:pPr marL="0" lvl="0" indent="0" hangingPunct="0">
              <a:buNone/>
            </a:pPr>
            <a:endParaRPr lang="en-US" sz="1800" dirty="0" smtClean="0"/>
          </a:p>
        </p:txBody>
      </p:sp>
      <p:pic>
        <p:nvPicPr>
          <p:cNvPr id="2050" name="Picture 2" descr="https://m.media-amazon.com/images/I/81jR6CZ4LLS._SL1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157" y="2057400"/>
            <a:ext cx="4758463" cy="475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st Big, Fat, Chewy Chocolate Chip Cookie Recipe | Allrecip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5" y="668390"/>
            <a:ext cx="4585625" cy="458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4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Mere Christianity </a:t>
            </a:r>
            <a:r>
              <a:rPr lang="en-US" dirty="0" smtClean="0"/>
              <a:t>–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lvl="0" hangingPunct="0"/>
            <a:r>
              <a:rPr lang="en-US" sz="2000" dirty="0" smtClean="0"/>
              <a:t>Historical Context</a:t>
            </a:r>
            <a:endParaRPr lang="en-US" sz="2000" dirty="0" smtClean="0"/>
          </a:p>
          <a:p>
            <a:pPr lvl="1" hangingPunct="0"/>
            <a:r>
              <a:rPr lang="en-US" sz="1800" dirty="0" smtClean="0"/>
              <a:t>1941 in England (WWII)</a:t>
            </a:r>
            <a:endParaRPr lang="en-US" sz="1800" dirty="0" smtClean="0"/>
          </a:p>
          <a:p>
            <a:pPr lvl="1" hangingPunct="0"/>
            <a:r>
              <a:rPr lang="en-US" sz="1800" dirty="0" smtClean="0"/>
              <a:t>BBC broadcast of C.S. Lewis’s wartime talks (7:45 to 8:00 p.m.) between a Norwegian news program (in Norwegian) and songs from Welsh cultural festival.</a:t>
            </a:r>
          </a:p>
          <a:p>
            <a:pPr lvl="1" hangingPunct="0"/>
            <a:r>
              <a:rPr lang="en-US" sz="1800" dirty="0" smtClean="0"/>
              <a:t>Any “dead air” on the radio would be overtaken by Nazi propaganda on the same wavelength (Lord Haw-Haw) and needed to be filled.</a:t>
            </a:r>
          </a:p>
          <a:p>
            <a:pPr lvl="1" hangingPunct="0"/>
            <a:r>
              <a:rPr lang="en-US" sz="1800" dirty="0" smtClean="0"/>
              <a:t>Demand for transcripts eventually led to the publication of Mere Christianity. </a:t>
            </a:r>
            <a:endParaRPr lang="en-US" sz="1800" dirty="0" smtClean="0"/>
          </a:p>
          <a:p>
            <a:pPr hangingPunct="0"/>
            <a:r>
              <a:rPr lang="en-US" sz="2000" dirty="0" smtClean="0"/>
              <a:t>Purpose</a:t>
            </a:r>
            <a:endParaRPr lang="en-US" sz="2000" dirty="0" smtClean="0"/>
          </a:p>
          <a:p>
            <a:pPr lvl="1" hangingPunct="0"/>
            <a:r>
              <a:rPr lang="en-US" sz="1800" dirty="0" smtClean="0"/>
              <a:t>J.W. Welch of the BBC (director of Religious Broadcasting Department) desired the basics of Christianity to the modern audience.</a:t>
            </a:r>
          </a:p>
          <a:p>
            <a:pPr lvl="1" hangingPunct="0"/>
            <a:r>
              <a:rPr lang="en-US" sz="1800" dirty="0" smtClean="0"/>
              <a:t>2/3 of BBC audience lived without any reference to God (and a survey of British army recruits showed only 23% knew the meaning of Easter).</a:t>
            </a:r>
          </a:p>
          <a:p>
            <a:pPr lvl="1" hangingPunct="0"/>
            <a:r>
              <a:rPr lang="en-US" sz="1800" dirty="0" smtClean="0"/>
              <a:t>Lewis focused on “general revelation” and humankind’s intuitive concept of morality (right/wrong) to find common ground in discussing the concept of God and religion.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0837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Mere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lvl="0" hangingPunct="0"/>
            <a:r>
              <a:rPr lang="en-US" sz="2000" dirty="0" smtClean="0"/>
              <a:t>Similar Texts (Modern)</a:t>
            </a:r>
            <a:endParaRPr lang="en-US" sz="2000" dirty="0" smtClean="0"/>
          </a:p>
          <a:p>
            <a:pPr lvl="1" hangingPunct="0"/>
            <a:r>
              <a:rPr lang="en-US" sz="1800" dirty="0" smtClean="0"/>
              <a:t>Simply Christian – N.T. Wright</a:t>
            </a:r>
          </a:p>
          <a:p>
            <a:pPr lvl="1" hangingPunct="0"/>
            <a:r>
              <a:rPr lang="en-US" sz="1800" dirty="0" smtClean="0"/>
              <a:t>The Reason For God – Tim Keller</a:t>
            </a:r>
          </a:p>
          <a:p>
            <a:pPr hangingPunct="0"/>
            <a:r>
              <a:rPr lang="en-US" sz="2000" dirty="0" smtClean="0"/>
              <a:t>General Nature Of Text</a:t>
            </a:r>
          </a:p>
          <a:p>
            <a:pPr lvl="1" hangingPunct="0"/>
            <a:r>
              <a:rPr lang="en-US" sz="1800" dirty="0" smtClean="0"/>
              <a:t>Rationality / reasonableness of Christian faith proposed and defended.</a:t>
            </a:r>
          </a:p>
          <a:p>
            <a:pPr lvl="1" hangingPunct="0"/>
            <a:r>
              <a:rPr lang="en-US" sz="1800" dirty="0" smtClean="0"/>
              <a:t>Loving God with all of our heart, soul, mind, and strength. (Mark 12:28-30)</a:t>
            </a:r>
          </a:p>
          <a:p>
            <a:pPr hangingPunct="0"/>
            <a:r>
              <a:rPr lang="en-US" sz="2000" dirty="0" smtClean="0"/>
              <a:t>Major impact on:</a:t>
            </a:r>
          </a:p>
          <a:p>
            <a:pPr lvl="1" hangingPunct="0"/>
            <a:r>
              <a:rPr lang="en-US" sz="1800" dirty="0" smtClean="0"/>
              <a:t>Chuck Colson, Christopher Hitchens (atheist), John Lennox (mathematician and Christian apologist from Oxford), etc. </a:t>
            </a:r>
          </a:p>
          <a:p>
            <a:pPr lvl="1" hangingPunct="0"/>
            <a:r>
              <a:rPr lang="en-US" sz="1800" dirty="0" smtClean="0"/>
              <a:t>All Christian denominations (which was purposeful on Lewis’s part).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259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1000"/>
            <a:ext cx="6589199" cy="1280890"/>
          </a:xfrm>
        </p:spPr>
        <p:txBody>
          <a:bodyPr/>
          <a:lstStyle/>
          <a:p>
            <a:pPr algn="ctr"/>
            <a:r>
              <a:rPr lang="en-US" dirty="0" smtClean="0"/>
              <a:t>Study It / Think About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371600"/>
            <a:ext cx="6019800" cy="5334000"/>
          </a:xfrm>
        </p:spPr>
        <p:txBody>
          <a:bodyPr>
            <a:normAutofit lnSpcReduction="10000"/>
          </a:bodyPr>
          <a:lstStyle/>
          <a:p>
            <a:pPr marL="27432" indent="0">
              <a:buNone/>
            </a:pPr>
            <a:r>
              <a:rPr lang="en-US" b="1" dirty="0" smtClean="0"/>
              <a:t>Pause:</a:t>
            </a:r>
            <a:endParaRPr lang="en-US" b="1" dirty="0" smtClean="0"/>
          </a:p>
          <a:p>
            <a:pPr marL="27432" indent="0">
              <a:buNone/>
            </a:pPr>
            <a:endParaRPr lang="en-US" b="1" dirty="0" smtClean="0"/>
          </a:p>
          <a:p>
            <a:pPr marL="27432" indent="0">
              <a:buNone/>
            </a:pPr>
            <a:r>
              <a:rPr lang="en-US" b="1" dirty="0" smtClean="0"/>
              <a:t>Think: </a:t>
            </a:r>
            <a:r>
              <a:rPr lang="en-US" dirty="0" smtClean="0"/>
              <a:t>Consider agnostics and/or atheists that you know. Consider, too, “skeptics” that you know (family, friends, etc.). </a:t>
            </a:r>
          </a:p>
          <a:p>
            <a:pPr marL="27432" indent="0">
              <a:buNone/>
            </a:pPr>
            <a:r>
              <a:rPr lang="en-US" b="1" dirty="0" smtClean="0"/>
              <a:t>	</a:t>
            </a:r>
          </a:p>
          <a:p>
            <a:pPr marL="27432" indent="0">
              <a:buNone/>
            </a:pPr>
            <a:r>
              <a:rPr lang="en-US" b="1" dirty="0" smtClean="0"/>
              <a:t>Respond: </a:t>
            </a:r>
            <a:r>
              <a:rPr lang="en-US" dirty="0" smtClean="0"/>
              <a:t>What is </a:t>
            </a:r>
            <a:r>
              <a:rPr lang="en-US" dirty="0" smtClean="0"/>
              <a:t>the understanding of your skeptical acquaintances regarding Christianity, and how would you summarize the most important points of Christianity to them?</a:t>
            </a:r>
            <a:endParaRPr lang="en-US" dirty="0" smtClean="0"/>
          </a:p>
          <a:p>
            <a:pPr marL="27432" indent="0">
              <a:buNone/>
            </a:pPr>
            <a:endParaRPr lang="en-US" b="1" dirty="0"/>
          </a:p>
          <a:p>
            <a:pPr marL="27432" indent="0">
              <a:buNone/>
            </a:pPr>
            <a:r>
              <a:rPr lang="en-US" dirty="0" smtClean="0"/>
              <a:t>Major </a:t>
            </a:r>
            <a:r>
              <a:rPr lang="en-US" dirty="0" smtClean="0"/>
              <a:t>components of Christianity:</a:t>
            </a:r>
          </a:p>
          <a:p>
            <a:pPr marL="313182" indent="-285750"/>
            <a:r>
              <a:rPr lang="en-US" dirty="0" smtClean="0"/>
              <a:t>_______</a:t>
            </a:r>
          </a:p>
          <a:p>
            <a:pPr marL="313182" indent="-285750"/>
            <a:r>
              <a:rPr lang="en-US" dirty="0" smtClean="0"/>
              <a:t>_______</a:t>
            </a:r>
          </a:p>
          <a:p>
            <a:pPr marL="313182" indent="-285750"/>
            <a:r>
              <a:rPr lang="en-US" dirty="0" smtClean="0"/>
              <a:t>_______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2402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81000"/>
            <a:ext cx="6589199" cy="1280890"/>
          </a:xfrm>
        </p:spPr>
        <p:txBody>
          <a:bodyPr/>
          <a:lstStyle/>
          <a:p>
            <a:pPr algn="ctr"/>
            <a:r>
              <a:rPr lang="en-US" dirty="0" smtClean="0"/>
              <a:t>Study It / Think About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286000"/>
            <a:ext cx="6019800" cy="4419600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en-US" b="1" dirty="0" smtClean="0"/>
              <a:t>Pause:</a:t>
            </a:r>
            <a:endParaRPr lang="en-US" b="1" dirty="0" smtClean="0"/>
          </a:p>
          <a:p>
            <a:pPr marL="27432" indent="0">
              <a:buNone/>
            </a:pPr>
            <a:endParaRPr lang="en-US" b="1" dirty="0" smtClean="0"/>
          </a:p>
          <a:p>
            <a:pPr marL="27432" indent="0">
              <a:buNone/>
            </a:pPr>
            <a:r>
              <a:rPr lang="en-US" b="1" dirty="0" smtClean="0"/>
              <a:t>Think: </a:t>
            </a:r>
            <a:r>
              <a:rPr lang="en-US" dirty="0" smtClean="0"/>
              <a:t>Disagreement is a normal part of life as well as educated discourse.</a:t>
            </a:r>
          </a:p>
          <a:p>
            <a:pPr marL="27432" indent="0">
              <a:buNone/>
            </a:pPr>
            <a:r>
              <a:rPr lang="en-US" b="1" dirty="0" smtClean="0"/>
              <a:t>	</a:t>
            </a:r>
          </a:p>
          <a:p>
            <a:pPr marL="27432" indent="0">
              <a:buNone/>
            </a:pPr>
            <a:r>
              <a:rPr lang="en-US" b="1" dirty="0" smtClean="0"/>
              <a:t>Respond: </a:t>
            </a:r>
            <a:r>
              <a:rPr lang="en-US" dirty="0" smtClean="0"/>
              <a:t>How does C.S. Lewis model disagreement and how have others modeled disagreement well for you?</a:t>
            </a:r>
          </a:p>
          <a:p>
            <a:pPr marL="27432" indent="0">
              <a:buNone/>
            </a:pPr>
            <a:endParaRPr lang="en-US" dirty="0" smtClean="0"/>
          </a:p>
          <a:p>
            <a:pPr marL="27432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240236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Mere Christianity:</a:t>
            </a:r>
            <a:br>
              <a:rPr lang="en-US" dirty="0" smtClean="0"/>
            </a:br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229600" cy="5486400"/>
          </a:xfrm>
        </p:spPr>
        <p:txBody>
          <a:bodyPr>
            <a:normAutofit/>
          </a:bodyPr>
          <a:lstStyle/>
          <a:p>
            <a:pPr lvl="0" hangingPunct="0"/>
            <a:r>
              <a:rPr lang="en-US" sz="2000" dirty="0" smtClean="0"/>
              <a:t>Where do you stand “denominationally”?</a:t>
            </a:r>
            <a:endParaRPr lang="en-US" sz="1800" dirty="0" smtClean="0"/>
          </a:p>
          <a:p>
            <a:pPr hangingPunct="0"/>
            <a:r>
              <a:rPr lang="en-US" sz="2000" dirty="0" smtClean="0"/>
              <a:t>What might be some benefits of having multiple denominations?</a:t>
            </a:r>
          </a:p>
          <a:p>
            <a:pPr hangingPunct="0"/>
            <a:r>
              <a:rPr lang="en-US" sz="2000" dirty="0" smtClean="0"/>
              <a:t>What might be some detriments of having multiple denominations?</a:t>
            </a:r>
          </a:p>
          <a:p>
            <a:pPr hangingPunct="0"/>
            <a:r>
              <a:rPr lang="en-US" sz="2000" dirty="0" smtClean="0"/>
              <a:t>What does Lewis mean by the term “mere” when he refers to Christianity?</a:t>
            </a:r>
          </a:p>
          <a:p>
            <a:pPr hangingPunct="0"/>
            <a:r>
              <a:rPr lang="en-US" sz="2000" dirty="0" smtClean="0"/>
              <a:t>What does the term “Christian” mean to many around the world today? What impact does that have on us as believers and our witness to them?</a:t>
            </a:r>
          </a:p>
          <a:p>
            <a:pPr hangingPunct="0"/>
            <a:r>
              <a:rPr lang="en-US" sz="2000" dirty="0" smtClean="0"/>
              <a:t>Who was Richard Baxter?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933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31777</TotalTime>
  <Words>508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Mere Christianity Facilitator:  David W. Brzezinski </vt:lpstr>
      <vt:lpstr>Introductions In Class</vt:lpstr>
      <vt:lpstr>Favorite Snacks</vt:lpstr>
      <vt:lpstr>Mere Christianity – Introduction</vt:lpstr>
      <vt:lpstr>Mere Christianity</vt:lpstr>
      <vt:lpstr>Study It / Think About It</vt:lpstr>
      <vt:lpstr>Study It / Think About It</vt:lpstr>
      <vt:lpstr>Mere Christianity: Preface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Historicity and Reliability of the Biblical Documents</dc:title>
  <dc:creator>David Brzezinski</dc:creator>
  <cp:lastModifiedBy>Brzezinski, David</cp:lastModifiedBy>
  <cp:revision>194</cp:revision>
  <cp:lastPrinted>2011-02-26T14:50:04Z</cp:lastPrinted>
  <dcterms:created xsi:type="dcterms:W3CDTF">2012-04-15T02:00:56Z</dcterms:created>
  <dcterms:modified xsi:type="dcterms:W3CDTF">2021-10-17T00:01:35Z</dcterms:modified>
</cp:coreProperties>
</file>